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878" r:id="rId2"/>
    <p:sldId id="879" r:id="rId3"/>
    <p:sldId id="880" r:id="rId4"/>
    <p:sldId id="881" r:id="rId5"/>
    <p:sldId id="882" r:id="rId6"/>
    <p:sldId id="883" r:id="rId7"/>
    <p:sldId id="884" r:id="rId8"/>
    <p:sldId id="885" r:id="rId9"/>
    <p:sldId id="886" r:id="rId10"/>
    <p:sldId id="887" r:id="rId11"/>
    <p:sldId id="888" r:id="rId12"/>
    <p:sldId id="889" r:id="rId13"/>
    <p:sldId id="890" r:id="rId14"/>
    <p:sldId id="891" r:id="rId15"/>
    <p:sldId id="894" r:id="rId16"/>
    <p:sldId id="893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>
        <p:scale>
          <a:sx n="50" d="100"/>
          <a:sy n="50" d="100"/>
        </p:scale>
        <p:origin x="-2856" y="-139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88D7FD6-359C-C17A-A92C-E799B0FEF0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6A8C5B50-9D15-D6D6-A958-0AE71BC0E5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FADF4F94-D1EE-EF58-1D29-6F9046A820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93C6A-9F32-400D-8837-D4F04F877E5C}" type="datetimeFigureOut">
              <a:rPr lang="ru-RU" smtClean="0"/>
              <a:t>04.07.2024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66BCD4FB-AEBA-903C-10B4-AC1BEFBB4E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8F6099B2-331C-D1FA-E092-F3BF904EC5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79E8B-C1CF-4513-B5F9-BF13B8D8B7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2008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43AC592-3C18-3CFE-4799-87B0018A4A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C5D94828-2BA3-B1A6-467B-598227FF43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14D41781-05A6-C4D2-30B6-6433D92260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93C6A-9F32-400D-8837-D4F04F877E5C}" type="datetimeFigureOut">
              <a:rPr lang="ru-RU" smtClean="0"/>
              <a:t>04.07.2024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DA483C25-FBBC-2528-C03E-F0F788E9F8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1205C4CE-46A3-E8DD-A510-D25BEE366F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79E8B-C1CF-4513-B5F9-BF13B8D8B7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09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="" xmlns:a16="http://schemas.microsoft.com/office/drawing/2014/main" id="{9EE9A068-2525-783C-361B-237B96B214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3179FAC8-33E5-5A12-6419-0C73DBA6A6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A5C82F8D-B6AE-8053-EC37-F71A937861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93C6A-9F32-400D-8837-D4F04F877E5C}" type="datetimeFigureOut">
              <a:rPr lang="ru-RU" smtClean="0"/>
              <a:t>04.07.2024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E51C7978-39F1-29AD-D5D4-26C470E86F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18828378-2636-F1C5-541D-78744AA730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79E8B-C1CF-4513-B5F9-BF13B8D8B7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70143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06C6BAD-6340-0181-8400-0E921069F5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F80F4C41-3B65-059A-EAFB-C3E3DE3D27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FEC75EA9-8867-FA75-5ACF-EAA6E5DC1B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93C6A-9F32-400D-8837-D4F04F877E5C}" type="datetimeFigureOut">
              <a:rPr lang="ru-RU" smtClean="0"/>
              <a:t>04.07.2024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B1983270-3201-3161-5882-0EAC2EE58F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69E5C99E-622E-5C88-54BB-DB4B471204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79E8B-C1CF-4513-B5F9-BF13B8D8B7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91191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D49A1203-EE0F-4109-394F-A7697A12DF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92698185-7735-2DCB-8DD2-A3EABD3D1C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A4339018-FA4B-0F3D-7728-B5571C4B20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93C6A-9F32-400D-8837-D4F04F877E5C}" type="datetimeFigureOut">
              <a:rPr lang="ru-RU" smtClean="0"/>
              <a:t>04.07.2024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1FF7E58B-49DE-ACB2-C4E8-B9BE05D7FF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E6891D91-379B-6325-80BB-294237A907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79E8B-C1CF-4513-B5F9-BF13B8D8B7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1308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CF227BE-6F51-A943-CBA7-C415AAE0B2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33E8B33C-B14A-D6B2-387C-91AB50DB0A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E13F8671-7629-659B-F31F-11048D22C8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D0C16FDF-FB11-AD5B-DE35-10BED33C1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93C6A-9F32-400D-8837-D4F04F877E5C}" type="datetimeFigureOut">
              <a:rPr lang="ru-RU" smtClean="0"/>
              <a:t>04.07.2024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3328E953-7D4B-9A9A-3F2F-5D37821C0C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D195DA71-2885-B687-FDA3-D87417A3EB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79E8B-C1CF-4513-B5F9-BF13B8D8B7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604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4D390EE-49D4-A2A9-4585-12B3220DD8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FA25122D-ACE4-6CBF-1584-6FD2EAC4FA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6E1F5CD8-6573-3F19-23D5-42795A88D7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="" xmlns:a16="http://schemas.microsoft.com/office/drawing/2014/main" id="{F2972E22-B83D-D475-6CEF-68F5C37671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="" xmlns:a16="http://schemas.microsoft.com/office/drawing/2014/main" id="{B1B1D6D8-BE78-E06A-0363-2040AA59F5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="" xmlns:a16="http://schemas.microsoft.com/office/drawing/2014/main" id="{C215C2A0-B981-44FB-9A90-08D353BCAC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93C6A-9F32-400D-8837-D4F04F877E5C}" type="datetimeFigureOut">
              <a:rPr lang="ru-RU" smtClean="0"/>
              <a:t>04.07.2024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="" xmlns:a16="http://schemas.microsoft.com/office/drawing/2014/main" id="{8ACB65F8-B1A1-75D0-A99A-64CE4D096B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="" xmlns:a16="http://schemas.microsoft.com/office/drawing/2014/main" id="{08169056-F2DB-C84B-2633-D82D6544D8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79E8B-C1CF-4513-B5F9-BF13B8D8B7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59080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43758E2-7800-B331-494E-5D82F02E49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57813B71-2C0F-7BAE-0C26-7410EC9A9F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93C6A-9F32-400D-8837-D4F04F877E5C}" type="datetimeFigureOut">
              <a:rPr lang="ru-RU" smtClean="0"/>
              <a:t>04.07.2024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16A754EC-7F7C-EAE6-2BAA-A473A9EF62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59CAF3D1-53F2-3B42-92BD-C3586B4AD9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79E8B-C1CF-4513-B5F9-BF13B8D8B7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95288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="" xmlns:a16="http://schemas.microsoft.com/office/drawing/2014/main" id="{DDCDE1FE-60E3-2DD9-F303-5084DAE5E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93C6A-9F32-400D-8837-D4F04F877E5C}" type="datetimeFigureOut">
              <a:rPr lang="ru-RU" smtClean="0"/>
              <a:t>04.07.2024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="" xmlns:a16="http://schemas.microsoft.com/office/drawing/2014/main" id="{44C09BFF-0C26-A425-FFCB-81F4AE6C3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73D2D2C5-3AD4-AC4E-2A26-DA0348904E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79E8B-C1CF-4513-B5F9-BF13B8D8B7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1098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05E4DEC-868E-D9B5-6918-21345D498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1F9A4D80-9EC7-61A3-86EE-1173B71FDB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B97564E0-92D8-B560-1239-58AAE3B7C7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94FEE2F4-0D24-DF5D-009D-9E746501C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93C6A-9F32-400D-8837-D4F04F877E5C}" type="datetimeFigureOut">
              <a:rPr lang="ru-RU" smtClean="0"/>
              <a:t>04.07.2024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931CFBD0-409F-2126-3FDE-F520F279A0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EC27A107-F165-EF41-4DDA-54BD8160B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79E8B-C1CF-4513-B5F9-BF13B8D8B7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572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4DEB828-667F-0C45-880B-8F9DBC52C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="" xmlns:a16="http://schemas.microsoft.com/office/drawing/2014/main" id="{26597500-9CA2-B334-21EF-8C47458A3D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F1A0BE77-F2E4-F334-7D1E-8B1B9B2E38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E127651B-A901-58C2-8F3D-627C1D8FCC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93C6A-9F32-400D-8837-D4F04F877E5C}" type="datetimeFigureOut">
              <a:rPr lang="ru-RU" smtClean="0"/>
              <a:t>04.07.2024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EBC7355D-7366-C6E1-9D20-2A03241AF7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08AF7C83-943E-D85E-72CC-6B76C66BEF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79E8B-C1CF-4513-B5F9-BF13B8D8B7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72412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6881E97-5AFB-2084-6594-A8268BE1C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72C89003-DB44-3132-3426-99E9032756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6F3E717B-4A6B-CD55-D59C-D551321D83E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93C6A-9F32-400D-8837-D4F04F877E5C}" type="datetimeFigureOut">
              <a:rPr lang="ru-RU" smtClean="0"/>
              <a:t>04.07.2024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88FB09B1-4ECE-37E7-31FC-D716149F85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A29033FF-02C2-A01B-3995-9B2DAF4241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F79E8B-C1CF-4513-B5F9-BF13B8D8B7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60253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ronomer.ru/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CD1E1DEE-5A7C-B38B-5295-D9CDE4B049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337"/>
            <a:ext cx="12192000" cy="6811326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="" xmlns:a16="http://schemas.microsoft.com/office/drawing/2014/main" id="{A4F16823-9353-1987-79E5-8E5BFCE104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10418" y="518000"/>
            <a:ext cx="2381582" cy="1495634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2438399" y="2271646"/>
            <a:ext cx="688315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ТЕМА ВЫПУСКНОЙ КВАЛИФИКАЦИОННОЙ РАБОТЫ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277853" y="3722910"/>
            <a:ext cx="6096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Студент(ка) ___ курса ______группы </a:t>
            </a:r>
          </a:p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И.О. Сидорова</a:t>
            </a:r>
          </a:p>
          <a:p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Руководитель: </a:t>
            </a:r>
          </a:p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ученая степень, ученое звание </a:t>
            </a:r>
          </a:p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Н.Н. Николаева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5277853" y="5827113"/>
            <a:ext cx="15667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Томск 202__</a:t>
            </a:r>
          </a:p>
        </p:txBody>
      </p:sp>
    </p:spTree>
    <p:extLst>
      <p:ext uri="{BB962C8B-B14F-4D97-AF65-F5344CB8AC3E}">
        <p14:creationId xmlns:p14="http://schemas.microsoft.com/office/powerpoint/2010/main" val="2258378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CD1E1DEE-5A7C-B38B-5295-D9CDE4B049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316"/>
            <a:ext cx="12192000" cy="6811326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="" xmlns:a16="http://schemas.microsoft.com/office/drawing/2014/main" id="{A4F16823-9353-1987-79E5-8E5BFCE104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10418" y="226703"/>
            <a:ext cx="2381582" cy="1495634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3047999" y="2271646"/>
            <a:ext cx="688315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277853" y="3722910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706219" y="5827113"/>
            <a:ext cx="2487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16978" y="755605"/>
            <a:ext cx="707443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НАУЧНАЯ НОВИЗНА РЕЗУЛЬТАТОВ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(по задачам</a:t>
            </a:r>
            <a:r>
              <a:rPr lang="ru-RU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1, 2, 3)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196380" y="2072809"/>
            <a:ext cx="9925563" cy="416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ru-RU" sz="2000" i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360879" y="4092242"/>
            <a:ext cx="25519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360879" y="2489013"/>
            <a:ext cx="946179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ru-RU" sz="2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000" dirty="0">
              <a:solidFill>
                <a:srgbClr val="4472C4">
                  <a:lumMod val="75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916978" y="1722337"/>
            <a:ext cx="10456875" cy="36830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Aft>
                <a:spcPts val="1000"/>
              </a:spcAft>
              <a:buFont typeface="Symbol" panose="05050102010706020507" pitchFamily="18" charset="2"/>
              <a:buChar char=""/>
              <a:tabLst>
                <a:tab pos="449580" algn="l"/>
                <a:tab pos="449580" algn="l"/>
              </a:tabLst>
            </a:pPr>
            <a:r>
              <a:rPr lang="ru-RU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Установлены ….. (закономерности, тенденции, отличительные признаки,  механизмы и т.п.)</a:t>
            </a:r>
          </a:p>
          <a:p>
            <a:pPr marL="342900" lvl="0" indent="-342900" algn="just">
              <a:spcAft>
                <a:spcPts val="1000"/>
              </a:spcAft>
              <a:buFont typeface="Symbol" panose="05050102010706020507" pitchFamily="18" charset="2"/>
              <a:buChar char=""/>
              <a:tabLst>
                <a:tab pos="449580" algn="l"/>
                <a:tab pos="449580" algn="l"/>
              </a:tabLst>
            </a:pPr>
            <a:r>
              <a:rPr lang="ru-RU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Обоснованы ….. (подходы, принципы,  процедуры, взаимосвязи, структуры,  направления, пути, характеристики, формулировки и т.п.)</a:t>
            </a:r>
          </a:p>
          <a:p>
            <a:pPr marL="342900" lvl="0" indent="-342900" algn="just">
              <a:spcAft>
                <a:spcPts val="1000"/>
              </a:spcAft>
              <a:buFont typeface="Symbol" panose="05050102010706020507" pitchFamily="18" charset="2"/>
              <a:buChar char=""/>
              <a:tabLst>
                <a:tab pos="449580" algn="l"/>
                <a:tab pos="449580" algn="l"/>
              </a:tabLst>
            </a:pPr>
            <a:r>
              <a:rPr lang="ru-RU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Предложены ….. (методы, модели, механизмы, структуры, организация, процессы, критерии и др.)</a:t>
            </a:r>
          </a:p>
          <a:p>
            <a:pPr marL="342900" lvl="0" indent="-342900" algn="just">
              <a:spcAft>
                <a:spcPts val="1000"/>
              </a:spcAft>
              <a:buFont typeface="Symbol" panose="05050102010706020507" pitchFamily="18" charset="2"/>
              <a:buChar char=""/>
              <a:tabLst>
                <a:tab pos="449580" algn="l"/>
                <a:tab pos="449580" algn="l"/>
              </a:tabLst>
            </a:pPr>
            <a:r>
              <a:rPr lang="ru-RU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Определены …. (этапы, действующие силы, необходимые условия, требования, взаимодействия, риски и преимущества и т.п.) </a:t>
            </a:r>
          </a:p>
          <a:p>
            <a:pPr marL="342900" lvl="0" indent="-342900" algn="just">
              <a:spcAft>
                <a:spcPts val="1000"/>
              </a:spcAft>
              <a:buFont typeface="Symbol" panose="05050102010706020507" pitchFamily="18" charset="2"/>
              <a:buChar char=""/>
              <a:tabLst>
                <a:tab pos="449580" algn="l"/>
                <a:tab pos="449580" algn="l"/>
              </a:tabLst>
            </a:pPr>
            <a:r>
              <a:rPr lang="ru-RU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Доказаны ….. (влияние, последствия,  изменения, положения, правомерность, необходимость и др.)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F270A9BF-3917-71E3-45D8-FC5D004C4483}"/>
              </a:ext>
            </a:extLst>
          </p:cNvPr>
          <p:cNvSpPr txBox="1"/>
          <p:nvPr/>
        </p:nvSpPr>
        <p:spPr>
          <a:xfrm>
            <a:off x="11373853" y="6280583"/>
            <a:ext cx="5753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35601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CD1E1DEE-5A7C-B38B-5295-D9CDE4B049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316"/>
            <a:ext cx="12192000" cy="6811326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="" xmlns:a16="http://schemas.microsoft.com/office/drawing/2014/main" id="{A4F16823-9353-1987-79E5-8E5BFCE104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10418" y="272651"/>
            <a:ext cx="2381582" cy="1495634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3047999" y="2271646"/>
            <a:ext cx="688315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277853" y="3722910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706219" y="5827113"/>
            <a:ext cx="2487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05295" y="755605"/>
            <a:ext cx="861473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ТЕОРЕТИЧЕСКАЯ ЗНАЧИМОСТЬ РЕЗУЛЬТАТОВ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(по задачам 1, 2, 3)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196380" y="2072809"/>
            <a:ext cx="9925563" cy="416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ru-RU" sz="2000" i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360879" y="4092242"/>
            <a:ext cx="25519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815564" y="1955719"/>
            <a:ext cx="946179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Ключевые слова раздела: </a:t>
            </a:r>
          </a:p>
          <a:p>
            <a:r>
              <a:rPr lang="ru-RU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состоит в обогащении понятийного аппарата…;</a:t>
            </a:r>
          </a:p>
          <a:p>
            <a:r>
              <a:rPr lang="ru-RU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раскрыта сущность…, специфические особенности…; </a:t>
            </a:r>
          </a:p>
          <a:p>
            <a:r>
              <a:rPr lang="ru-RU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обобщены представления…; систематизированы…; </a:t>
            </a:r>
          </a:p>
          <a:p>
            <a:r>
              <a:rPr lang="ru-RU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проведена классификация…; разработаны формы и условия…; </a:t>
            </a:r>
          </a:p>
          <a:p>
            <a:r>
              <a:rPr lang="ru-RU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сформулированы (теория, концепция, подходы, принципы</a:t>
            </a:r>
            <a:r>
              <a:rPr lang="ru-RU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…); </a:t>
            </a:r>
            <a:endParaRPr lang="ru-RU" sz="20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ru-RU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введены в теорию определения, понятия, термины, уточнения… и т.д. </a:t>
            </a:r>
          </a:p>
          <a:p>
            <a:endParaRPr lang="ru-RU" sz="20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1488478" y="1722337"/>
            <a:ext cx="915415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Aft>
                <a:spcPts val="1000"/>
              </a:spcAft>
              <a:buFont typeface="Symbol" panose="05050102010706020507" pitchFamily="18" charset="2"/>
              <a:buChar char=""/>
              <a:tabLst>
                <a:tab pos="449580" algn="l"/>
                <a:tab pos="449580" algn="l"/>
              </a:tabLst>
            </a:pPr>
            <a:endParaRPr lang="ru-RU" sz="20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F270A9BF-3917-71E3-45D8-FC5D004C4483}"/>
              </a:ext>
            </a:extLst>
          </p:cNvPr>
          <p:cNvSpPr txBox="1"/>
          <p:nvPr/>
        </p:nvSpPr>
        <p:spPr>
          <a:xfrm>
            <a:off x="11373853" y="6280583"/>
            <a:ext cx="5753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07877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CD1E1DEE-5A7C-B38B-5295-D9CDE4B049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316"/>
            <a:ext cx="12192000" cy="6811326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="" xmlns:a16="http://schemas.microsoft.com/office/drawing/2014/main" id="{A4F16823-9353-1987-79E5-8E5BFCE104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10418" y="359756"/>
            <a:ext cx="2381582" cy="1495634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3047999" y="2271646"/>
            <a:ext cx="688315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277853" y="3722910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706219" y="5827113"/>
            <a:ext cx="2487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70487" y="787310"/>
            <a:ext cx="861473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ПРАКТИЧЕСКАЯ ЗНАЧИМОСТЬ РЕЗУЛЬТАТОВ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(по задачам 1, 2, 3)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196380" y="2072809"/>
            <a:ext cx="9925563" cy="416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ru-RU" sz="2000" i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360879" y="4092242"/>
            <a:ext cx="25519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360879" y="2489013"/>
            <a:ext cx="946179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ru-RU" sz="20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1488478" y="1722337"/>
            <a:ext cx="915415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Aft>
                <a:spcPts val="1000"/>
              </a:spcAft>
              <a:buFont typeface="Symbol" panose="05050102010706020507" pitchFamily="18" charset="2"/>
              <a:buChar char=""/>
              <a:tabLst>
                <a:tab pos="449580" algn="l"/>
                <a:tab pos="449580" algn="l"/>
              </a:tabLst>
            </a:pPr>
            <a:endParaRPr lang="ru-RU" sz="20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026575" y="1855390"/>
            <a:ext cx="8502555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Возможные формулировки практической значимости: </a:t>
            </a:r>
          </a:p>
          <a:p>
            <a:r>
              <a:rPr lang="ru-RU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материалы данного исследования будут способствовать…; </a:t>
            </a:r>
          </a:p>
          <a:p>
            <a:r>
              <a:rPr lang="ru-RU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данные, полученные при изучении… могут быть основой для…; </a:t>
            </a:r>
          </a:p>
          <a:p>
            <a:r>
              <a:rPr lang="ru-RU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на основе полученных данных разработан … позволяющий усовершенствовать …; </a:t>
            </a:r>
          </a:p>
          <a:p>
            <a:r>
              <a:rPr lang="ru-RU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результаты исследования могут быть перенесены в …; </a:t>
            </a:r>
          </a:p>
          <a:p>
            <a:r>
              <a:rPr lang="ru-RU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создают основу для …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F270A9BF-3917-71E3-45D8-FC5D004C4483}"/>
              </a:ext>
            </a:extLst>
          </p:cNvPr>
          <p:cNvSpPr txBox="1"/>
          <p:nvPr/>
        </p:nvSpPr>
        <p:spPr>
          <a:xfrm>
            <a:off x="11373853" y="6280583"/>
            <a:ext cx="5753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7525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CD1E1DEE-5A7C-B38B-5295-D9CDE4B049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316"/>
            <a:ext cx="12192000" cy="6811326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="" xmlns:a16="http://schemas.microsoft.com/office/drawing/2014/main" id="{A4F16823-9353-1987-79E5-8E5BFCE104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10418" y="361731"/>
            <a:ext cx="2381582" cy="1495634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3047999" y="2271646"/>
            <a:ext cx="688315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277853" y="3722910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706219" y="5827113"/>
            <a:ext cx="2487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82554" y="755605"/>
            <a:ext cx="574118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АПРОБАЦИЯ ПОЛУЧЕННЫХ РЕЗУЛЬТАТОВ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196380" y="2072809"/>
            <a:ext cx="9925563" cy="416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ru-RU" sz="2000" i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360879" y="4092242"/>
            <a:ext cx="25519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360879" y="2489013"/>
            <a:ext cx="946179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ru-RU" sz="20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1488478" y="1722337"/>
            <a:ext cx="915415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Aft>
                <a:spcPts val="1000"/>
              </a:spcAft>
              <a:buFont typeface="Symbol" panose="05050102010706020507" pitchFamily="18" charset="2"/>
              <a:buChar char=""/>
              <a:tabLst>
                <a:tab pos="449580" algn="l"/>
                <a:tab pos="449580" algn="l"/>
              </a:tabLst>
            </a:pPr>
            <a:endParaRPr lang="ru-RU" sz="20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774209" y="2136339"/>
            <a:ext cx="850255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ru-RU" sz="20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882554" y="2161147"/>
            <a:ext cx="1028586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Перечисление публикаций, выполненных в ходе обучения, выступлений на научных мероприятиях, актов о внедрении результатов выпускной квалификационной работы и др. </a:t>
            </a:r>
          </a:p>
          <a:p>
            <a:pPr algn="just"/>
            <a:endParaRPr lang="ru-RU" sz="2000" i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/>
            <a:r>
              <a:rPr lang="ru-RU" sz="20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Публикации и доклады конференций приводятся в виде библиографических записей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F270A9BF-3917-71E3-45D8-FC5D004C4483}"/>
              </a:ext>
            </a:extLst>
          </p:cNvPr>
          <p:cNvSpPr txBox="1"/>
          <p:nvPr/>
        </p:nvSpPr>
        <p:spPr>
          <a:xfrm>
            <a:off x="11373853" y="6280583"/>
            <a:ext cx="5753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13</a:t>
            </a: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33338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CD1E1DEE-5A7C-B38B-5295-D9CDE4B049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316"/>
            <a:ext cx="12192000" cy="6811326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="" xmlns:a16="http://schemas.microsoft.com/office/drawing/2014/main" id="{A4F16823-9353-1987-79E5-8E5BFCE104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10418" y="426758"/>
            <a:ext cx="2381582" cy="1495634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3047999" y="2271646"/>
            <a:ext cx="688315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277853" y="3722910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706219" y="5827113"/>
            <a:ext cx="2487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94614" y="937142"/>
            <a:ext cx="526454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ЗАКЛЮЧЕНИЕ И ВЫВОДЫ</a:t>
            </a:r>
          </a:p>
          <a:p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196380" y="2072809"/>
            <a:ext cx="9925563" cy="416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ru-RU" sz="2000" i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360879" y="4092242"/>
            <a:ext cx="25519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360879" y="2489013"/>
            <a:ext cx="946179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ru-RU" sz="20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1488478" y="1722337"/>
            <a:ext cx="915415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Aft>
                <a:spcPts val="1000"/>
              </a:spcAft>
              <a:buFont typeface="Symbol" panose="05050102010706020507" pitchFamily="18" charset="2"/>
              <a:buChar char=""/>
              <a:tabLst>
                <a:tab pos="449580" algn="l"/>
                <a:tab pos="449580" algn="l"/>
              </a:tabLst>
            </a:pPr>
            <a:endParaRPr lang="ru-RU" sz="20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774209" y="2136339"/>
            <a:ext cx="850255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ru-RU" sz="20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897039" y="2245583"/>
            <a:ext cx="837972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i="1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872005" y="2072809"/>
            <a:ext cx="10501847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Формулируются в соответствии с </a:t>
            </a:r>
            <a:r>
              <a:rPr lang="ru-RU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текстом введения. </a:t>
            </a:r>
            <a:endParaRPr lang="ru-RU" sz="2000" dirty="0" smtClean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ru-RU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Заключение и выводы должны </a:t>
            </a:r>
            <a:r>
              <a:rPr lang="ru-RU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быть достаточными для того, чтобы понять основной смысл проведенного исследования (без литературного обзора и экспериментальных глав). </a:t>
            </a:r>
          </a:p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Обычно число выводов равно числу (или немного больше) задач исследования.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F270A9BF-3917-71E3-45D8-FC5D004C4483}"/>
              </a:ext>
            </a:extLst>
          </p:cNvPr>
          <p:cNvSpPr txBox="1"/>
          <p:nvPr/>
        </p:nvSpPr>
        <p:spPr>
          <a:xfrm>
            <a:off x="11373853" y="6280583"/>
            <a:ext cx="5753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14</a:t>
            </a: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48097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CD1E1DEE-5A7C-B38B-5295-D9CDE4B049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337"/>
            <a:ext cx="12192000" cy="6811326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="" xmlns:a16="http://schemas.microsoft.com/office/drawing/2014/main" id="{A4F16823-9353-1987-79E5-8E5BFCE104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10418" y="502600"/>
            <a:ext cx="2381582" cy="1495634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2438399" y="2271646"/>
            <a:ext cx="688315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ТЕМА ВЫПУСКНОЙ КВАЛИФИКАЦИОННОЙ РАБОТЫ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277853" y="3722910"/>
            <a:ext cx="6096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Студент(ка) ___ курса ______группы </a:t>
            </a:r>
          </a:p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И.О. Сидорова</a:t>
            </a:r>
          </a:p>
          <a:p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Руководитель: </a:t>
            </a:r>
          </a:p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ученая степень, ученое звание </a:t>
            </a:r>
          </a:p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Н.Н. Николаева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5277853" y="5827113"/>
            <a:ext cx="15667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Томск 202__</a:t>
            </a:r>
          </a:p>
        </p:txBody>
      </p:sp>
    </p:spTree>
    <p:extLst>
      <p:ext uri="{BB962C8B-B14F-4D97-AF65-F5344CB8AC3E}">
        <p14:creationId xmlns:p14="http://schemas.microsoft.com/office/powerpoint/2010/main" val="4092144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13228" y="1080850"/>
            <a:ext cx="8540371" cy="39395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Рекомендации по оформлению презентации:</a:t>
            </a:r>
          </a:p>
          <a:p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Избегать шрифтов менее 16 и более 20 пт.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Можно использовать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полужирное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начертание текста.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Текст в таблицах необходимо равномерно распределять в поле ячейки.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Слайды необходимо нумеровать.</a:t>
            </a:r>
          </a:p>
          <a:p>
            <a:pPr marL="457200" lvl="0" indent="-457200">
              <a:lnSpc>
                <a:spcPct val="150000"/>
              </a:lnSpc>
              <a:spcAft>
                <a:spcPts val="800"/>
              </a:spcAft>
              <a:buFont typeface="Wingdings" panose="05000000000000000000" pitchFamily="2" charset="2"/>
              <a:buChar char="§"/>
              <a:defRPr/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Время чтения текста можно проверить по ссылке: </a:t>
            </a:r>
            <a:r>
              <a:rPr lang="cs-CZ" sz="2000" b="1" kern="1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2"/>
              </a:rPr>
              <a:t>http://www.hronomer.ru/</a:t>
            </a:r>
            <a:r>
              <a:rPr lang="ru-RU" sz="2000" b="1" kern="1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19212805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CD1E1DEE-5A7C-B38B-5295-D9CDE4B049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3954"/>
            <a:ext cx="12192000" cy="6811326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="" xmlns:a16="http://schemas.microsoft.com/office/drawing/2014/main" id="{A4F16823-9353-1987-79E5-8E5BFCE104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10418" y="407898"/>
            <a:ext cx="2381582" cy="1495634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3047999" y="2271646"/>
            <a:ext cx="688315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277853" y="3722910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706219" y="5827113"/>
            <a:ext cx="2487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196380" y="755605"/>
            <a:ext cx="550657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АКТУАЛЬНОСТЬ ТЕМЫ ИССЛЕДОВАНИЯ: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196380" y="2072809"/>
            <a:ext cx="1036697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Указать, почему тема важна для образования, для кого предназначена конкретно, что даст для теории и практики.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F270A9BF-3917-71E3-45D8-FC5D004C4483}"/>
              </a:ext>
            </a:extLst>
          </p:cNvPr>
          <p:cNvSpPr txBox="1"/>
          <p:nvPr/>
        </p:nvSpPr>
        <p:spPr>
          <a:xfrm>
            <a:off x="11571871" y="6280583"/>
            <a:ext cx="3773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93757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CD1E1DEE-5A7C-B38B-5295-D9CDE4B049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40995" y="33954"/>
            <a:ext cx="12192000" cy="6811326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="" xmlns:a16="http://schemas.microsoft.com/office/drawing/2014/main" id="{A4F16823-9353-1987-79E5-8E5BFCE104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10418" y="207843"/>
            <a:ext cx="2381582" cy="1495634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3047999" y="2271646"/>
            <a:ext cx="688315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277853" y="3722910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706219" y="5827113"/>
            <a:ext cx="2487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110725" y="755605"/>
            <a:ext cx="498527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СТЕПЕНЬ РАЗРАБОТАННОСТИ ТЕМЫ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076958" y="1910401"/>
            <a:ext cx="1048639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Процитировать работы исследователей, которые определяют актуальное положение темы. Отметить дефициты в теории и/или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практике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образования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110725" y="3239562"/>
            <a:ext cx="530350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Противоречия, проблема исследования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1110725" y="4092242"/>
            <a:ext cx="449565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Сформулировать 2-3 противоречия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F270A9BF-3917-71E3-45D8-FC5D004C4483}"/>
              </a:ext>
            </a:extLst>
          </p:cNvPr>
          <p:cNvSpPr txBox="1"/>
          <p:nvPr/>
        </p:nvSpPr>
        <p:spPr>
          <a:xfrm>
            <a:off x="11571871" y="6280583"/>
            <a:ext cx="3773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8166724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CD1E1DEE-5A7C-B38B-5295-D9CDE4B049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3954"/>
            <a:ext cx="12192000" cy="6811326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="" xmlns:a16="http://schemas.microsoft.com/office/drawing/2014/main" id="{A4F16823-9353-1987-79E5-8E5BFCE104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10418" y="407898"/>
            <a:ext cx="2381582" cy="1495634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3047999" y="2271646"/>
            <a:ext cx="688315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277853" y="3722910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706219" y="5827113"/>
            <a:ext cx="2487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491095" y="755605"/>
            <a:ext cx="25519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0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196380" y="2072809"/>
            <a:ext cx="992556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491095" y="3244334"/>
            <a:ext cx="25519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0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360879" y="4092242"/>
            <a:ext cx="25519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809767" y="1737752"/>
            <a:ext cx="6096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Объект исследования</a:t>
            </a:r>
          </a:p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Текст</a:t>
            </a:r>
          </a:p>
          <a:p>
            <a:endParaRPr lang="ru-RU" sz="20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Предмет исследования</a:t>
            </a:r>
          </a:p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Текст</a:t>
            </a:r>
          </a:p>
          <a:p>
            <a:endParaRPr lang="ru-RU" sz="20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Цель исследования</a:t>
            </a:r>
          </a:p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Текст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F270A9BF-3917-71E3-45D8-FC5D004C4483}"/>
              </a:ext>
            </a:extLst>
          </p:cNvPr>
          <p:cNvSpPr txBox="1"/>
          <p:nvPr/>
        </p:nvSpPr>
        <p:spPr>
          <a:xfrm>
            <a:off x="11571871" y="6280583"/>
            <a:ext cx="3773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20085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CD1E1DEE-5A7C-B38B-5295-D9CDE4B049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3954"/>
            <a:ext cx="12192000" cy="6811326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="" xmlns:a16="http://schemas.microsoft.com/office/drawing/2014/main" id="{A4F16823-9353-1987-79E5-8E5BFCE104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10418" y="207843"/>
            <a:ext cx="2381582" cy="1495634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3047999" y="2271646"/>
            <a:ext cx="688315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277853" y="3722910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706219" y="5827113"/>
            <a:ext cx="2487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128210" y="787310"/>
            <a:ext cx="383957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ГИПОТЕЗА ИССЛЕДОВАНИЯ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028765" y="1764446"/>
            <a:ext cx="10572685" cy="33503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Достижение положительного результата </a:t>
            </a:r>
            <a:r>
              <a:rPr lang="ru-RU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(цели, изменений в деятельности, в управлении и т.д.) </a:t>
            </a: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будет эффективным </a:t>
            </a:r>
            <a:r>
              <a:rPr lang="ru-RU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(продуктивным, достоверным, конструктивным и др.),</a:t>
            </a:r>
            <a:r>
              <a:rPr lang="ru-RU" sz="2000" b="1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если будут:</a:t>
            </a:r>
          </a:p>
          <a:p>
            <a:pPr marL="342900" indent="-342900" algn="just">
              <a:spcAft>
                <a:spcPts val="1000"/>
              </a:spcAft>
              <a:buFont typeface="Symbol" panose="05050102010706020507" pitchFamily="18" charset="2"/>
              <a:buChar char=""/>
              <a:tabLst>
                <a:tab pos="449580" algn="l"/>
                <a:tab pos="449580" algn="l"/>
              </a:tabLst>
            </a:pPr>
            <a:r>
              <a:rPr lang="ru-RU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обоснованы …;      систематизированы ...;</a:t>
            </a:r>
          </a:p>
          <a:p>
            <a:pPr marL="342900" indent="-342900" algn="just">
              <a:spcAft>
                <a:spcPts val="1000"/>
              </a:spcAft>
              <a:buFont typeface="Symbol" panose="05050102010706020507" pitchFamily="18" charset="2"/>
              <a:buChar char=""/>
              <a:tabLst>
                <a:tab pos="449580" algn="l"/>
                <a:tab pos="449580" algn="l"/>
              </a:tabLst>
            </a:pPr>
            <a:r>
              <a:rPr lang="ru-RU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найдены …;      уточнены …;</a:t>
            </a:r>
          </a:p>
          <a:p>
            <a:pPr marL="342900" indent="-342900" algn="just">
              <a:spcAft>
                <a:spcPts val="1000"/>
              </a:spcAft>
              <a:buFont typeface="Symbol" panose="05050102010706020507" pitchFamily="18" charset="2"/>
              <a:buChar char=""/>
              <a:tabLst>
                <a:tab pos="449580" algn="l"/>
                <a:tab pos="449580" algn="l"/>
              </a:tabLst>
            </a:pPr>
            <a:r>
              <a:rPr lang="ru-RU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созданы …;   обобщены …;</a:t>
            </a:r>
          </a:p>
          <a:p>
            <a:pPr marL="342900" indent="-342900" algn="just">
              <a:spcAft>
                <a:spcPts val="1000"/>
              </a:spcAft>
              <a:buFont typeface="Symbol" panose="05050102010706020507" pitchFamily="18" charset="2"/>
              <a:buChar char=""/>
              <a:tabLst>
                <a:tab pos="449580" algn="l"/>
                <a:tab pos="449580" algn="l"/>
              </a:tabLst>
            </a:pPr>
            <a:r>
              <a:rPr lang="ru-RU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введены …. ;    разработаны …  учтены … и т.д.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0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Очевидно, что не требуется </a:t>
            </a:r>
            <a:r>
              <a:rPr lang="ru-RU" sz="20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включение </a:t>
            </a:r>
            <a:r>
              <a:rPr lang="ru-RU" sz="20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всех ключевых слов в </a:t>
            </a:r>
            <a:r>
              <a:rPr lang="ru-RU" sz="20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ВКР</a:t>
            </a:r>
            <a:r>
              <a:rPr lang="ru-RU" sz="20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!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1360879" y="4092242"/>
            <a:ext cx="25519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F270A9BF-3917-71E3-45D8-FC5D004C4483}"/>
              </a:ext>
            </a:extLst>
          </p:cNvPr>
          <p:cNvSpPr txBox="1"/>
          <p:nvPr/>
        </p:nvSpPr>
        <p:spPr>
          <a:xfrm>
            <a:off x="11571871" y="6280583"/>
            <a:ext cx="3773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05790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CD1E1DEE-5A7C-B38B-5295-D9CDE4B049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11493" y="-2187"/>
            <a:ext cx="12403493" cy="6811326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="" xmlns:a16="http://schemas.microsoft.com/office/drawing/2014/main" id="{A4F16823-9353-1987-79E5-8E5BFCE104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10418" y="207843"/>
            <a:ext cx="2381582" cy="1495634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3047999" y="2271646"/>
            <a:ext cx="688315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277853" y="3722910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706219" y="5827113"/>
            <a:ext cx="2487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61606" y="749210"/>
            <a:ext cx="352013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ЗАДАЧИ ИССЛЕДОВАНИЯ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196380" y="2072809"/>
            <a:ext cx="9925563" cy="416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ru-RU" sz="2000" i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360879" y="4092242"/>
            <a:ext cx="25519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61606" y="2280911"/>
            <a:ext cx="1061224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Перечислить задачи исследования, которые следуют из гипотезы, её конкретизируют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F270A9BF-3917-71E3-45D8-FC5D004C4483}"/>
              </a:ext>
            </a:extLst>
          </p:cNvPr>
          <p:cNvSpPr txBox="1"/>
          <p:nvPr/>
        </p:nvSpPr>
        <p:spPr>
          <a:xfrm>
            <a:off x="11571871" y="6280583"/>
            <a:ext cx="3773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87830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CD1E1DEE-5A7C-B38B-5295-D9CDE4B049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7738" y="4316"/>
            <a:ext cx="12192000" cy="6811326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="" xmlns:a16="http://schemas.microsoft.com/office/drawing/2014/main" id="{A4F16823-9353-1987-79E5-8E5BFCE104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10418" y="377646"/>
            <a:ext cx="2381582" cy="1495634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3047999" y="2271646"/>
            <a:ext cx="688315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277853" y="3722910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706219" y="5827113"/>
            <a:ext cx="2487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196380" y="725353"/>
            <a:ext cx="761035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РЕЗУЛЬТАТЫ, ПОЛУЧЕННЫЕ ПРИ РЕШЕНИИ ЗАДАЧИ № 1</a:t>
            </a:r>
            <a:endParaRPr lang="ru-RU" sz="20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196380" y="2072809"/>
            <a:ext cx="9925563" cy="416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ru-RU" sz="2000" i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360879" y="4092242"/>
            <a:ext cx="25519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099714" y="2256257"/>
            <a:ext cx="946179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ru-RU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Что получили, значение, ценность результата</a:t>
            </a:r>
            <a:endParaRPr lang="ru-RU" sz="2000" dirty="0">
              <a:solidFill>
                <a:srgbClr val="4472C4">
                  <a:lumMod val="75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F270A9BF-3917-71E3-45D8-FC5D004C4483}"/>
              </a:ext>
            </a:extLst>
          </p:cNvPr>
          <p:cNvSpPr txBox="1"/>
          <p:nvPr/>
        </p:nvSpPr>
        <p:spPr>
          <a:xfrm>
            <a:off x="11571871" y="6280583"/>
            <a:ext cx="3773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28080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CD1E1DEE-5A7C-B38B-5295-D9CDE4B049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316"/>
            <a:ext cx="12192000" cy="6811326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="" xmlns:a16="http://schemas.microsoft.com/office/drawing/2014/main" id="{A4F16823-9353-1987-79E5-8E5BFCE104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10418" y="377646"/>
            <a:ext cx="2381582" cy="1495634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3047999" y="2271646"/>
            <a:ext cx="688315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277853" y="3722910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706219" y="5827113"/>
            <a:ext cx="2487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491095" y="755605"/>
            <a:ext cx="775302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РЕЗУЛЬТАТЫ, ПОЛУЧЕННЫЕ ПРИ РЕШЕНИИ ЗАДАЧИ № </a:t>
            </a: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20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196380" y="2072809"/>
            <a:ext cx="9925563" cy="416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ru-RU" sz="2000" i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360879" y="4092242"/>
            <a:ext cx="25519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099714" y="2256257"/>
            <a:ext cx="946179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ru-RU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Что получили, значение, ценность результата</a:t>
            </a:r>
            <a:endParaRPr lang="ru-RU" sz="2000" dirty="0">
              <a:solidFill>
                <a:srgbClr val="4472C4">
                  <a:lumMod val="75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F270A9BF-3917-71E3-45D8-FC5D004C4483}"/>
              </a:ext>
            </a:extLst>
          </p:cNvPr>
          <p:cNvSpPr txBox="1"/>
          <p:nvPr/>
        </p:nvSpPr>
        <p:spPr>
          <a:xfrm>
            <a:off x="11571871" y="6280583"/>
            <a:ext cx="3773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83737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CD1E1DEE-5A7C-B38B-5295-D9CDE4B049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316"/>
            <a:ext cx="12192000" cy="6811326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="" xmlns:a16="http://schemas.microsoft.com/office/drawing/2014/main" id="{A4F16823-9353-1987-79E5-8E5BFCE104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10418" y="407898"/>
            <a:ext cx="2381582" cy="1495634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3047999" y="2271646"/>
            <a:ext cx="688315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277853" y="3722910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706219" y="5827113"/>
            <a:ext cx="2487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75321" y="755605"/>
            <a:ext cx="775302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РЕЗУЛЬТАТЫ, ПОЛУЧЕННЫЕ ПРИ РЕШЕНИИ ЗАДАЧИ № </a:t>
            </a: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20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196380" y="2072809"/>
            <a:ext cx="9925563" cy="416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ru-RU" sz="2000" i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360879" y="4092242"/>
            <a:ext cx="25519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975321" y="2280911"/>
            <a:ext cx="946179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ru-RU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Что получили, значение, ценность результата</a:t>
            </a:r>
            <a:endParaRPr lang="ru-RU" sz="2000" dirty="0">
              <a:solidFill>
                <a:srgbClr val="4472C4">
                  <a:lumMod val="75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F270A9BF-3917-71E3-45D8-FC5D004C4483}"/>
              </a:ext>
            </a:extLst>
          </p:cNvPr>
          <p:cNvSpPr txBox="1"/>
          <p:nvPr/>
        </p:nvSpPr>
        <p:spPr>
          <a:xfrm>
            <a:off x="11571871" y="6280583"/>
            <a:ext cx="3773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654001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658</Words>
  <Application>Microsoft Office PowerPoint</Application>
  <PresentationFormat>Произвольный</PresentationFormat>
  <Paragraphs>150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Вячеслав Стародубцев</dc:creator>
  <cp:lastModifiedBy>User</cp:lastModifiedBy>
  <cp:revision>39</cp:revision>
  <dcterms:created xsi:type="dcterms:W3CDTF">2024-07-04T02:27:14Z</dcterms:created>
  <dcterms:modified xsi:type="dcterms:W3CDTF">2024-07-04T04:25:28Z</dcterms:modified>
</cp:coreProperties>
</file>